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5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1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9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8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8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2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7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2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0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0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200B-09B9-445F-84B9-2A9834078FBC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2BE5-C5E6-4688-9BB0-A20880A68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0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/>
              <a:t>Айнымалы синусоидалы ток.</a:t>
            </a:r>
            <a:r>
              <a:rPr lang="ru-RU" dirty="0"/>
              <a:t/>
            </a:r>
            <a:br>
              <a:rPr lang="ru-RU" dirty="0"/>
            </a:br>
            <a:r>
              <a:rPr lang="kk-KZ" dirty="0"/>
              <a:t>Негізгі ұғымдар. Синусоидалы (күрделі) шамалардың алгебралық, тригонометриялық және экспоненциалды формалары. Күрделі жазықтықтағы синусоидалы шаманың графикалық көрінісі.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60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14313"/>
            <a:ext cx="7856538" cy="5942012"/>
          </a:xfrm>
        </p:spPr>
        <p:txBody>
          <a:bodyPr/>
          <a:lstStyle/>
          <a:p>
            <a:pPr eaLnBrk="1" hangingPunct="1"/>
            <a:r>
              <a:rPr lang="ru-RU" b="1" i="1" u="sng" dirty="0" smtClean="0"/>
              <a:t>Фаза </a:t>
            </a:r>
            <a:r>
              <a:rPr lang="ru-RU" b="1" i="1" u="sng" dirty="0" err="1" smtClean="0"/>
              <a:t>бойынша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озып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отыратын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синусоидалы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шама</a:t>
            </a:r>
            <a:r>
              <a:rPr lang="ru-RU" dirty="0" smtClean="0"/>
              <a:t> – </a:t>
            </a:r>
            <a:r>
              <a:rPr lang="ru-RU" dirty="0" err="1" smtClean="0"/>
              <a:t>оң</a:t>
            </a:r>
            <a:r>
              <a:rPr lang="ru-RU" dirty="0" smtClean="0"/>
              <a:t> жарты периоды </a:t>
            </a:r>
            <a:r>
              <a:rPr lang="ru-RU" dirty="0" err="1" smtClean="0"/>
              <a:t>бірінші</a:t>
            </a:r>
            <a:r>
              <a:rPr lang="ru-RU" dirty="0" smtClean="0"/>
              <a:t> </a:t>
            </a:r>
            <a:r>
              <a:rPr lang="ru-RU" dirty="0" err="1" smtClean="0"/>
              <a:t>басталатын</a:t>
            </a:r>
            <a:r>
              <a:rPr lang="ru-RU" dirty="0" smtClean="0"/>
              <a:t> </a:t>
            </a:r>
            <a:r>
              <a:rPr lang="ru-RU" dirty="0" err="1" smtClean="0"/>
              <a:t>синусоидалы</a:t>
            </a:r>
            <a:r>
              <a:rPr lang="ru-RU" dirty="0" smtClean="0"/>
              <a:t> </a:t>
            </a:r>
            <a:r>
              <a:rPr lang="ru-RU" dirty="0" err="1" smtClean="0"/>
              <a:t>шама</a:t>
            </a:r>
            <a:r>
              <a:rPr lang="ru-RU" dirty="0" smtClean="0"/>
              <a:t>. </a:t>
            </a:r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92375"/>
            <a:ext cx="49815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2375"/>
            <a:ext cx="32400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90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15312" cy="6453188"/>
          </a:xfrm>
        </p:spPr>
        <p:txBody>
          <a:bodyPr/>
          <a:lstStyle/>
          <a:p>
            <a:pPr eaLnBrk="1" hangingPunct="1"/>
            <a:r>
              <a:rPr lang="ru-RU" b="1" i="1" u="sng" dirty="0" smtClean="0"/>
              <a:t>Фаза </a:t>
            </a:r>
            <a:r>
              <a:rPr lang="ru-RU" b="1" i="1" u="sng" dirty="0" err="1" smtClean="0"/>
              <a:t>бойынша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қалып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отырған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синусоидалық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шама</a:t>
            </a:r>
            <a:r>
              <a:rPr lang="ru-RU" b="1" i="1" u="sng" dirty="0" smtClean="0"/>
              <a:t> </a:t>
            </a:r>
            <a:r>
              <a:rPr lang="ru-RU" dirty="0" err="1" smtClean="0"/>
              <a:t>оң</a:t>
            </a:r>
            <a:r>
              <a:rPr lang="ru-RU" dirty="0" smtClean="0"/>
              <a:t> жарты периоды </a:t>
            </a:r>
            <a:r>
              <a:rPr lang="ru-RU" dirty="0" err="1" smtClean="0"/>
              <a:t>келесі</a:t>
            </a:r>
            <a:r>
              <a:rPr lang="ru-RU" dirty="0" smtClean="0"/>
              <a:t> </a:t>
            </a:r>
            <a:r>
              <a:rPr lang="ru-RU" dirty="0" err="1" smtClean="0"/>
              <a:t>синусоидалы</a:t>
            </a:r>
            <a:r>
              <a:rPr lang="ru-RU" dirty="0" smtClean="0"/>
              <a:t> </a:t>
            </a:r>
            <a:r>
              <a:rPr lang="ru-RU" dirty="0" err="1" smtClean="0"/>
              <a:t>шамадан</a:t>
            </a:r>
            <a:r>
              <a:rPr lang="ru-RU" dirty="0" smtClean="0"/>
              <a:t> </a:t>
            </a:r>
            <a:r>
              <a:rPr lang="ru-RU" dirty="0" err="1" smtClean="0"/>
              <a:t>кеш</a:t>
            </a:r>
            <a:r>
              <a:rPr lang="ru-RU" dirty="0" smtClean="0"/>
              <a:t> </a:t>
            </a:r>
            <a:r>
              <a:rPr lang="ru-RU" dirty="0" err="1" smtClean="0"/>
              <a:t>басталатын</a:t>
            </a:r>
            <a:r>
              <a:rPr lang="ru-RU" dirty="0" smtClean="0"/>
              <a:t> </a:t>
            </a:r>
            <a:r>
              <a:rPr lang="ru-RU" dirty="0" err="1" smtClean="0"/>
              <a:t>синусоидалық</a:t>
            </a:r>
            <a:r>
              <a:rPr lang="ru-RU" dirty="0" smtClean="0"/>
              <a:t> </a:t>
            </a:r>
            <a:r>
              <a:rPr lang="ru-RU" dirty="0" err="1" smtClean="0"/>
              <a:t>шама</a:t>
            </a:r>
            <a:r>
              <a:rPr lang="ru-RU" dirty="0" smtClean="0"/>
              <a:t>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604837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76475"/>
            <a:ext cx="32400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69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0"/>
            <a:ext cx="7313612" cy="5942013"/>
          </a:xfrm>
        </p:spPr>
        <p:txBody>
          <a:bodyPr/>
          <a:lstStyle/>
          <a:p>
            <a:pPr eaLnBrk="1" hangingPunct="1"/>
            <a:r>
              <a:rPr lang="ru-RU" b="1" i="1" u="sng" dirty="0" smtClean="0"/>
              <a:t>Фаза </a:t>
            </a:r>
            <a:r>
              <a:rPr lang="ru-RU" b="1" i="1" u="sng" dirty="0" err="1" smtClean="0"/>
              <a:t>бойынша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сәйкес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келетін</a:t>
            </a:r>
            <a:r>
              <a:rPr lang="ru-RU" b="1" i="1" u="sng" dirty="0" smtClean="0"/>
              <a:t> </a:t>
            </a:r>
            <a:r>
              <a:rPr lang="ru-RU" dirty="0" err="1" smtClean="0"/>
              <a:t>синусоидалық</a:t>
            </a:r>
            <a:r>
              <a:rPr lang="ru-RU" dirty="0" smtClean="0"/>
              <a:t> </a:t>
            </a:r>
            <a:r>
              <a:rPr lang="ru-RU" dirty="0" err="1" smtClean="0"/>
              <a:t>шама</a:t>
            </a:r>
            <a:r>
              <a:rPr lang="ru-RU" dirty="0" smtClean="0"/>
              <a:t> </a:t>
            </a:r>
            <a:r>
              <a:rPr lang="ru-RU" dirty="0" err="1" smtClean="0"/>
              <a:t>дегеніміз</a:t>
            </a:r>
            <a:r>
              <a:rPr lang="ru-RU" dirty="0" smtClean="0"/>
              <a:t> – </a:t>
            </a:r>
            <a:r>
              <a:rPr lang="ru-RU" dirty="0" err="1" smtClean="0"/>
              <a:t>бастапқы</a:t>
            </a:r>
            <a:r>
              <a:rPr lang="ru-RU" dirty="0" smtClean="0"/>
              <a:t> </a:t>
            </a:r>
            <a:r>
              <a:rPr lang="ru-RU" dirty="0" err="1" smtClean="0"/>
              <a:t>фазалары</a:t>
            </a:r>
            <a:r>
              <a:rPr lang="ru-RU" dirty="0" smtClean="0"/>
              <a:t> </a:t>
            </a:r>
            <a:r>
              <a:rPr lang="ru-RU" dirty="0" err="1" smtClean="0"/>
              <a:t>тең</a:t>
            </a:r>
            <a:r>
              <a:rPr lang="ru-RU" dirty="0" smtClean="0"/>
              <a:t> </a:t>
            </a:r>
            <a:r>
              <a:rPr lang="ru-RU" dirty="0" err="1" smtClean="0"/>
              <a:t>шамалар</a:t>
            </a:r>
            <a:r>
              <a:rPr lang="ru-RU" dirty="0" smtClean="0"/>
              <a:t>. 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56896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2951163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94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Синусоидалы шамаларды бейнелеу әдістері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dirty="0" smtClean="0"/>
              <a:t>Синусоидалы ток тізбектерін сараптау барысында ток пен кернеудің шамасы мен бастапқы фазасын есептеу үшін әр түрлі белгілеу әдістері қолданылады:</a:t>
            </a:r>
          </a:p>
          <a:p>
            <a:r>
              <a:rPr lang="en-US" dirty="0" smtClean="0"/>
              <a:t>Sin</a:t>
            </a:r>
            <a:r>
              <a:rPr lang="kk-KZ" dirty="0" smtClean="0"/>
              <a:t> функциясы арқылы аналитикалық белгілеу;</a:t>
            </a:r>
          </a:p>
          <a:p>
            <a:r>
              <a:rPr lang="kk-KZ" dirty="0" smtClean="0"/>
              <a:t>Уақыт диаграммасы үлгісіндегі график түрінде;</a:t>
            </a:r>
          </a:p>
          <a:p>
            <a:r>
              <a:rPr lang="kk-KZ" dirty="0" smtClean="0"/>
              <a:t>Векторлық диаграмма үлгісіндегі график түрінде;</a:t>
            </a:r>
          </a:p>
          <a:p>
            <a:r>
              <a:rPr lang="kk-KZ" dirty="0" smtClean="0"/>
              <a:t>Комплекстік сандар арқылы аналитикалық.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87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</a:t>
            </a:r>
            <a:r>
              <a:rPr lang="kk-KZ" dirty="0"/>
              <a:t> функциясы арқылы аналитикалық белгілеу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k-KZ" dirty="0" smtClean="0"/>
                  <a:t>Синусоидалық шамалар тригонометриялық функциялар көмегімен бейнеленеді:</a:t>
                </a:r>
                <a:endParaRPr lang="en-US" dirty="0" smtClean="0"/>
              </a:p>
              <a:p>
                <a:endParaRPr lang="kk-KZ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sin</m:t>
                      </m:r>
                      <m:r>
                        <a:rPr lang="en-US" i="1">
                          <a:latin typeface="Cambria Math"/>
                        </a:rPr>
                        <m:t>⁡(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sin</m:t>
                      </m:r>
                      <m:r>
                        <a:rPr lang="en-US" i="1">
                          <a:latin typeface="Cambria Math"/>
                        </a:rPr>
                        <m:t>⁡(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04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Уақыт диаграммасы үлгісіндегі график түрінде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Синусоидалы ток, кернеу және ЭҚКң лездік мәндері </a:t>
            </a:r>
            <a:r>
              <a:rPr lang="en-US" b="1" i="1" dirty="0"/>
              <a:t>i(t), u(t), e(t</a:t>
            </a:r>
            <a:r>
              <a:rPr lang="en-US" b="1" i="1" dirty="0" smtClean="0"/>
              <a:t>)</a:t>
            </a:r>
            <a:r>
              <a:rPr lang="kk-KZ" b="1" i="1" dirty="0" smtClean="0"/>
              <a:t> </a:t>
            </a:r>
            <a:r>
              <a:rPr lang="kk-KZ" dirty="0" smtClean="0"/>
              <a:t>уақыттан тәуелді график түрінде көрсетіледі.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t="36370" r="60104" b="32887"/>
          <a:stretch/>
        </p:blipFill>
        <p:spPr bwMode="auto">
          <a:xfrm>
            <a:off x="2627784" y="3425588"/>
            <a:ext cx="4199600" cy="304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Векторлық диаграмма үлгісіндегі график түрінде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kk-KZ" dirty="0" smtClean="0"/>
              <a:t>Бір жиіліктегі синусоидалы шамалардың векторларының жиынтығы </a:t>
            </a:r>
            <a:r>
              <a:rPr lang="kk-KZ" b="1" i="1" dirty="0" smtClean="0"/>
              <a:t>векторлық диаграмма</a:t>
            </a:r>
            <a:r>
              <a:rPr lang="kk-KZ" dirty="0" smtClean="0"/>
              <a:t> деп аталады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32989" r="64820" b="41993"/>
          <a:stretch/>
        </p:blipFill>
        <p:spPr bwMode="auto">
          <a:xfrm>
            <a:off x="3131840" y="3573016"/>
            <a:ext cx="3045178" cy="265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2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Комплекстік сандар арқылы аналитикалық</a:t>
            </a: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38763" r="65902" b="40619"/>
          <a:stretch/>
        </p:blipFill>
        <p:spPr bwMode="auto">
          <a:xfrm>
            <a:off x="3203848" y="1556792"/>
            <a:ext cx="2736304" cy="25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t="29554" r="60799" b="64810"/>
          <a:stretch/>
        </p:blipFill>
        <p:spPr bwMode="auto">
          <a:xfrm>
            <a:off x="1907704" y="4293096"/>
            <a:ext cx="5544616" cy="70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t="69003" r="67758" b="26186"/>
          <a:stretch/>
        </p:blipFill>
        <p:spPr bwMode="auto">
          <a:xfrm>
            <a:off x="3347864" y="4994731"/>
            <a:ext cx="2533144" cy="59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26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60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Бір</a:t>
            </a:r>
            <a:r>
              <a:rPr lang="ru-RU" b="1" dirty="0"/>
              <a:t> </a:t>
            </a:r>
            <a:r>
              <a:rPr lang="ru-RU" b="1" dirty="0" err="1"/>
              <a:t>фазалы</a:t>
            </a:r>
            <a:r>
              <a:rPr lang="ru-RU" b="1" dirty="0"/>
              <a:t> </a:t>
            </a:r>
            <a:r>
              <a:rPr lang="ru-RU" b="1" dirty="0" err="1"/>
              <a:t>айнымалы</a:t>
            </a:r>
            <a:r>
              <a:rPr lang="ru-RU" b="1" dirty="0"/>
              <a:t> ток </a:t>
            </a:r>
            <a:r>
              <a:rPr lang="ru-RU" b="1" dirty="0" err="1"/>
              <a:t>тізбектері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Өнеркәсіпте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күнделікті</a:t>
            </a:r>
            <a:r>
              <a:rPr lang="ru-RU" dirty="0" smtClean="0"/>
              <a:t> </a:t>
            </a:r>
            <a:r>
              <a:rPr lang="ru-RU" dirty="0" err="1" smtClean="0"/>
              <a:t>өмірде</a:t>
            </a:r>
            <a:r>
              <a:rPr lang="ru-RU" dirty="0" smtClean="0"/>
              <a:t> </a:t>
            </a:r>
            <a:r>
              <a:rPr lang="ru-RU" dirty="0" err="1" smtClean="0"/>
              <a:t>қолданылатын</a:t>
            </a:r>
            <a:r>
              <a:rPr lang="ru-RU" dirty="0" smtClean="0"/>
              <a:t> </a:t>
            </a:r>
            <a:r>
              <a:rPr lang="ru-RU" dirty="0" err="1" smtClean="0"/>
              <a:t>айнымалы</a:t>
            </a:r>
            <a:r>
              <a:rPr lang="ru-RU" dirty="0" smtClean="0"/>
              <a:t> </a:t>
            </a:r>
            <a:r>
              <a:rPr lang="ru-RU" dirty="0" err="1" smtClean="0"/>
              <a:t>электр</a:t>
            </a:r>
            <a:r>
              <a:rPr lang="ru-RU" dirty="0" smtClean="0"/>
              <a:t> </a:t>
            </a:r>
            <a:r>
              <a:rPr lang="ru-RU" dirty="0" err="1" smtClean="0"/>
              <a:t>тогы</a:t>
            </a:r>
            <a:r>
              <a:rPr lang="ru-RU" dirty="0" smtClean="0"/>
              <a:t> </a:t>
            </a:r>
            <a:r>
              <a:rPr lang="ru-RU" dirty="0" err="1" smtClean="0"/>
              <a:t>уақытқа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синусоидалы</a:t>
            </a:r>
            <a:r>
              <a:rPr lang="ru-RU" dirty="0" smtClean="0"/>
              <a:t> </a:t>
            </a:r>
            <a:r>
              <a:rPr lang="ru-RU" dirty="0" err="1" smtClean="0"/>
              <a:t>түрде</a:t>
            </a:r>
            <a:r>
              <a:rPr lang="ru-RU" dirty="0" smtClean="0"/>
              <a:t>  </a:t>
            </a:r>
            <a:r>
              <a:rPr lang="ru-RU" dirty="0" err="1" smtClean="0"/>
              <a:t>өзгереді</a:t>
            </a:r>
            <a:r>
              <a:rPr lang="ru-RU" dirty="0" smtClean="0"/>
              <a:t>.</a:t>
            </a:r>
          </a:p>
          <a:p>
            <a:r>
              <a:rPr lang="ru-RU" b="1" i="1" u="sng" dirty="0" err="1"/>
              <a:t>Айнымалы</a:t>
            </a:r>
            <a:r>
              <a:rPr lang="ru-RU" b="1" i="1" u="sng" dirty="0"/>
              <a:t> ток</a:t>
            </a:r>
            <a:r>
              <a:rPr lang="ru-RU" dirty="0"/>
              <a:t>– </a:t>
            </a:r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бағытын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мәнін</a:t>
            </a:r>
            <a:r>
              <a:rPr lang="ru-RU" dirty="0"/>
              <a:t> </a:t>
            </a:r>
            <a:r>
              <a:rPr lang="ru-RU" dirty="0" err="1"/>
              <a:t>өзгертетін</a:t>
            </a:r>
            <a:r>
              <a:rPr lang="ru-RU" dirty="0"/>
              <a:t> 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28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679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Айнымалы токты алу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08050"/>
            <a:ext cx="7927975" cy="568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Айнымалы</a:t>
            </a:r>
            <a:r>
              <a:rPr lang="ru-RU" dirty="0" smtClean="0"/>
              <a:t> ток генераторы </a:t>
            </a:r>
            <a:r>
              <a:rPr lang="ru-RU" dirty="0" err="1" smtClean="0"/>
              <a:t>қозғалмайтын</a:t>
            </a:r>
            <a:r>
              <a:rPr lang="ru-RU" dirty="0" smtClean="0"/>
              <a:t> </a:t>
            </a:r>
            <a:r>
              <a:rPr lang="ru-RU" dirty="0" err="1" smtClean="0"/>
              <a:t>бөлігі-статордан</a:t>
            </a:r>
            <a:r>
              <a:rPr lang="ru-RU" dirty="0" smtClean="0"/>
              <a:t>,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қозғалатын</a:t>
            </a:r>
            <a:r>
              <a:rPr lang="ru-RU" dirty="0" smtClean="0"/>
              <a:t> </a:t>
            </a:r>
            <a:r>
              <a:rPr lang="ru-RU" dirty="0" err="1" smtClean="0"/>
              <a:t>бөлігі</a:t>
            </a:r>
            <a:r>
              <a:rPr lang="ru-RU" dirty="0" smtClean="0"/>
              <a:t> – </a:t>
            </a:r>
            <a:r>
              <a:rPr lang="ru-RU" dirty="0" err="1" smtClean="0"/>
              <a:t>ротордан</a:t>
            </a:r>
            <a:r>
              <a:rPr lang="ru-RU" dirty="0" smtClean="0"/>
              <a:t> </a:t>
            </a:r>
            <a:r>
              <a:rPr lang="ru-RU" dirty="0" err="1" smtClean="0"/>
              <a:t>тұрады</a:t>
            </a:r>
            <a:r>
              <a:rPr lang="ru-RU" dirty="0" smtClean="0"/>
              <a:t>. Статор </a:t>
            </a:r>
            <a:r>
              <a:rPr lang="ru-RU" dirty="0" err="1" smtClean="0"/>
              <a:t>паздарына</a:t>
            </a:r>
            <a:r>
              <a:rPr lang="ru-RU" dirty="0" smtClean="0"/>
              <a:t> </a:t>
            </a:r>
            <a:r>
              <a:rPr lang="ru-RU" dirty="0" err="1" smtClean="0"/>
              <a:t>айнымалы</a:t>
            </a:r>
            <a:r>
              <a:rPr lang="ru-RU" dirty="0" smtClean="0"/>
              <a:t> </a:t>
            </a:r>
            <a:r>
              <a:rPr lang="ru-RU" dirty="0" err="1" smtClean="0"/>
              <a:t>кернеу</a:t>
            </a:r>
            <a:r>
              <a:rPr lang="ru-RU" dirty="0" smtClean="0"/>
              <a:t> </a:t>
            </a:r>
            <a:r>
              <a:rPr lang="ru-RU" dirty="0" err="1" smtClean="0"/>
              <a:t>тұдыратын</a:t>
            </a:r>
            <a:r>
              <a:rPr lang="ru-RU" dirty="0" smtClean="0"/>
              <a:t> </a:t>
            </a:r>
            <a:r>
              <a:rPr lang="ru-RU" dirty="0" err="1" smtClean="0"/>
              <a:t>орам</a:t>
            </a:r>
            <a:r>
              <a:rPr lang="ru-RU" dirty="0" smtClean="0"/>
              <a:t> </a:t>
            </a:r>
            <a:r>
              <a:rPr lang="ru-RU" dirty="0" err="1" smtClean="0"/>
              <a:t>оралады</a:t>
            </a:r>
            <a:r>
              <a:rPr lang="ru-RU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err="1" smtClean="0"/>
              <a:t>Ротордың</a:t>
            </a:r>
            <a:r>
              <a:rPr lang="ru-RU" dirty="0" smtClean="0"/>
              <a:t> магнит </a:t>
            </a:r>
            <a:r>
              <a:rPr lang="ru-RU" dirty="0" err="1" smtClean="0"/>
              <a:t>өрісі</a:t>
            </a:r>
            <a:r>
              <a:rPr lang="ru-RU" dirty="0" smtClean="0"/>
              <a:t> </a:t>
            </a:r>
            <a:r>
              <a:rPr lang="ru-RU" dirty="0" err="1" smtClean="0"/>
              <a:t>айлана</a:t>
            </a:r>
            <a:r>
              <a:rPr lang="ru-RU" dirty="0" smtClean="0"/>
              <a:t> </a:t>
            </a:r>
            <a:r>
              <a:rPr lang="ru-RU" dirty="0" err="1" smtClean="0"/>
              <a:t>отырып</a:t>
            </a:r>
            <a:r>
              <a:rPr lang="ru-RU" dirty="0" smtClean="0"/>
              <a:t>, статор </a:t>
            </a:r>
            <a:r>
              <a:rPr lang="ru-RU" dirty="0" err="1" smtClean="0"/>
              <a:t>орамдарын</a:t>
            </a:r>
            <a:r>
              <a:rPr lang="ru-RU" dirty="0" smtClean="0"/>
              <a:t> </a:t>
            </a:r>
            <a:r>
              <a:rPr lang="ru-RU" dirty="0" err="1" smtClean="0"/>
              <a:t>қиып</a:t>
            </a:r>
            <a:r>
              <a:rPr lang="ru-RU" dirty="0" smtClean="0"/>
              <a:t> </a:t>
            </a:r>
            <a:r>
              <a:rPr lang="ru-RU" dirty="0" err="1" smtClean="0"/>
              <a:t>өтіп</a:t>
            </a:r>
            <a:r>
              <a:rPr lang="ru-RU" dirty="0" smtClean="0"/>
              <a:t>, </a:t>
            </a:r>
            <a:r>
              <a:rPr lang="ru-RU" dirty="0" err="1" smtClean="0"/>
              <a:t>онда</a:t>
            </a:r>
            <a:r>
              <a:rPr lang="ru-RU" dirty="0" smtClean="0"/>
              <a:t> ЭҚК-н </a:t>
            </a:r>
            <a:r>
              <a:rPr lang="ru-RU" dirty="0" err="1" smtClean="0"/>
              <a:t>тұдырады</a:t>
            </a:r>
            <a:r>
              <a:rPr lang="ru-RU" dirty="0" smtClean="0"/>
              <a:t>. 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500563"/>
            <a:ext cx="2152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9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8913"/>
            <a:ext cx="7927975" cy="6408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u="sng" dirty="0" err="1" smtClean="0"/>
              <a:t>Синусоидалы</a:t>
            </a:r>
            <a:r>
              <a:rPr lang="ru-RU" b="1" i="1" u="sng" dirty="0" smtClean="0"/>
              <a:t> ток </a:t>
            </a:r>
            <a:r>
              <a:rPr lang="ru-RU" dirty="0" smtClean="0"/>
              <a:t>– </a:t>
            </a:r>
            <a:r>
              <a:rPr lang="ru-RU" dirty="0" err="1" smtClean="0"/>
              <a:t>синусоидалы</a:t>
            </a:r>
            <a:r>
              <a:rPr lang="ru-RU" dirty="0" smtClean="0"/>
              <a:t> ток </a:t>
            </a:r>
            <a:r>
              <a:rPr lang="ru-RU" dirty="0" err="1" smtClean="0"/>
              <a:t>заңымен</a:t>
            </a:r>
            <a:r>
              <a:rPr lang="ru-RU" dirty="0" smtClean="0"/>
              <a:t> </a:t>
            </a:r>
            <a:r>
              <a:rPr lang="ru-RU" dirty="0" err="1" smtClean="0"/>
              <a:t>өзгеретін</a:t>
            </a:r>
            <a:r>
              <a:rPr lang="ru-RU" dirty="0" smtClean="0"/>
              <a:t> ток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976937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2411413" y="5734050"/>
            <a:ext cx="4198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1714500" algn="l"/>
              </a:tabLst>
            </a:pPr>
            <a:r>
              <a:rPr lang="en-US" b="1"/>
              <a:t>i = Im Sin ( wt + φ)</a:t>
            </a:r>
          </a:p>
        </p:txBody>
      </p:sp>
    </p:spTree>
    <p:extLst>
      <p:ext uri="{BB962C8B-B14F-4D97-AF65-F5344CB8AC3E}">
        <p14:creationId xmlns:p14="http://schemas.microsoft.com/office/powerpoint/2010/main" val="359733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err="1" smtClean="0"/>
              <a:t>Синусоидалы</a:t>
            </a:r>
            <a:r>
              <a:rPr lang="ru-RU" sz="3200" dirty="0" smtClean="0"/>
              <a:t> </a:t>
            </a:r>
            <a:r>
              <a:rPr lang="ru-RU" sz="3200" dirty="0" err="1" smtClean="0"/>
              <a:t>токтың</a:t>
            </a:r>
            <a:r>
              <a:rPr lang="ru-RU" sz="3200" dirty="0" smtClean="0"/>
              <a:t> </a:t>
            </a:r>
            <a:r>
              <a:rPr lang="ru-RU" sz="3200" dirty="0" err="1" smtClean="0"/>
              <a:t>негізгі</a:t>
            </a:r>
            <a:r>
              <a:rPr lang="ru-RU" sz="3200" dirty="0" smtClean="0"/>
              <a:t> </a:t>
            </a:r>
            <a:r>
              <a:rPr lang="ru-RU" sz="3200" dirty="0" err="1" smtClean="0"/>
              <a:t>шамалары</a:t>
            </a:r>
            <a:endParaRPr lang="ru-RU" sz="3200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625975"/>
          </a:xfrm>
        </p:spPr>
        <p:txBody>
          <a:bodyPr/>
          <a:lstStyle/>
          <a:p>
            <a:pPr eaLnBrk="1" hangingPunct="1"/>
            <a:r>
              <a:rPr lang="kk-KZ" sz="2500" b="1" dirty="0" smtClean="0"/>
              <a:t>Лездік мәндер: </a:t>
            </a:r>
            <a:r>
              <a:rPr lang="en-US" sz="2500" b="1" dirty="0" smtClean="0"/>
              <a:t>i</a:t>
            </a:r>
            <a:r>
              <a:rPr lang="ru-RU" sz="2500" b="1" dirty="0" smtClean="0"/>
              <a:t> (А), </a:t>
            </a:r>
            <a:r>
              <a:rPr lang="en-US" sz="2500" b="1" dirty="0" smtClean="0"/>
              <a:t>u</a:t>
            </a:r>
            <a:r>
              <a:rPr lang="ru-RU" sz="2500" b="1" dirty="0" smtClean="0"/>
              <a:t> (В), </a:t>
            </a:r>
            <a:r>
              <a:rPr lang="en-US" sz="2500" b="1" dirty="0" smtClean="0"/>
              <a:t>e</a:t>
            </a:r>
            <a:r>
              <a:rPr lang="ru-RU" sz="2500" b="1" dirty="0" smtClean="0"/>
              <a:t> (В)</a:t>
            </a:r>
            <a:r>
              <a:rPr lang="kk-KZ" sz="2500" b="1" dirty="0" smtClean="0"/>
              <a:t>  </a:t>
            </a:r>
            <a:r>
              <a:rPr lang="ru-RU" sz="2500" b="1" dirty="0" smtClean="0"/>
              <a:t>- </a:t>
            </a:r>
            <a:r>
              <a:rPr lang="en-US" sz="2500" dirty="0" smtClean="0"/>
              <a:t>I</a:t>
            </a:r>
            <a:r>
              <a:rPr lang="ru-RU" sz="2500" dirty="0" smtClean="0"/>
              <a:t>, </a:t>
            </a:r>
            <a:r>
              <a:rPr lang="en-US" sz="2500" dirty="0" smtClean="0"/>
              <a:t>U</a:t>
            </a:r>
            <a:r>
              <a:rPr lang="kk-KZ" sz="2500" dirty="0" smtClean="0"/>
              <a:t>, </a:t>
            </a:r>
            <a:r>
              <a:rPr lang="en-US" sz="2500" dirty="0" smtClean="0"/>
              <a:t>E </a:t>
            </a:r>
            <a:r>
              <a:rPr lang="kk-KZ" sz="2500" dirty="0" smtClean="0"/>
              <a:t>айнымалыларының</a:t>
            </a:r>
            <a:r>
              <a:rPr lang="ru-RU" sz="2500" dirty="0" smtClean="0"/>
              <a:t> </a:t>
            </a:r>
            <a:r>
              <a:rPr lang="ru-RU" sz="2500" dirty="0" err="1" smtClean="0"/>
              <a:t>кез</a:t>
            </a:r>
            <a:r>
              <a:rPr lang="ru-RU" sz="2500" dirty="0" smtClean="0"/>
              <a:t> </a:t>
            </a:r>
            <a:r>
              <a:rPr lang="ru-RU" sz="2500" dirty="0" err="1" smtClean="0"/>
              <a:t>келген</a:t>
            </a:r>
            <a:r>
              <a:rPr lang="ru-RU" sz="2500" dirty="0" smtClean="0"/>
              <a:t> </a:t>
            </a:r>
            <a:r>
              <a:rPr lang="en-US" sz="2500" dirty="0" smtClean="0"/>
              <a:t>t</a:t>
            </a:r>
            <a:r>
              <a:rPr lang="kk-KZ" sz="2500" dirty="0" smtClean="0"/>
              <a:t> уақыт мезетіндегі мәндері</a:t>
            </a:r>
            <a:endParaRPr lang="ru-RU" sz="2500" b="1" dirty="0" smtClean="0"/>
          </a:p>
          <a:p>
            <a:pPr eaLnBrk="1" hangingPunct="1"/>
            <a:r>
              <a:rPr lang="ru-RU" sz="2500" b="1" dirty="0" err="1" smtClean="0"/>
              <a:t>Амплитудалық</a:t>
            </a:r>
            <a:r>
              <a:rPr lang="ru-RU" sz="2500" b="1" dirty="0" smtClean="0"/>
              <a:t> (</a:t>
            </a:r>
            <a:r>
              <a:rPr lang="ru-RU" sz="2500" b="1" dirty="0" err="1" smtClean="0"/>
              <a:t>максимал</a:t>
            </a:r>
            <a:r>
              <a:rPr lang="ru-RU" sz="2500" b="1" dirty="0" smtClean="0"/>
              <a:t>) </a:t>
            </a:r>
            <a:r>
              <a:rPr lang="ru-RU" sz="2500" b="1" dirty="0" err="1" smtClean="0"/>
              <a:t>мәндері</a:t>
            </a:r>
            <a:r>
              <a:rPr lang="ru-RU" sz="2500" b="1" dirty="0" smtClean="0"/>
              <a:t> </a:t>
            </a:r>
            <a:r>
              <a:rPr lang="en-US" sz="2500" b="1" dirty="0" err="1" smtClean="0"/>
              <a:t>Im</a:t>
            </a:r>
            <a:r>
              <a:rPr lang="ru-RU" sz="2500" b="1" dirty="0" smtClean="0"/>
              <a:t>(А)</a:t>
            </a:r>
            <a:r>
              <a:rPr lang="kk-KZ" sz="2500" b="1" dirty="0" smtClean="0"/>
              <a:t>, </a:t>
            </a:r>
            <a:r>
              <a:rPr lang="en-US" sz="2500" b="1" dirty="0" smtClean="0"/>
              <a:t>Um</a:t>
            </a:r>
            <a:r>
              <a:rPr lang="ru-RU" sz="2500" b="1" dirty="0" smtClean="0"/>
              <a:t>(В)</a:t>
            </a:r>
            <a:r>
              <a:rPr lang="kk-KZ" sz="2500" b="1" dirty="0" smtClean="0"/>
              <a:t>, </a:t>
            </a:r>
            <a:r>
              <a:rPr lang="en-US" sz="2500" b="1" dirty="0" err="1" smtClean="0"/>
              <a:t>Em</a:t>
            </a:r>
            <a:r>
              <a:rPr lang="ru-RU" sz="2500" b="1" dirty="0" smtClean="0"/>
              <a:t>(В)</a:t>
            </a:r>
            <a:r>
              <a:rPr lang="ru-RU" sz="2500" dirty="0" smtClean="0"/>
              <a:t> – </a:t>
            </a:r>
            <a:r>
              <a:rPr lang="ru-RU" sz="2500" dirty="0" err="1" smtClean="0"/>
              <a:t>ең</a:t>
            </a:r>
            <a:r>
              <a:rPr lang="ru-RU" sz="2500" dirty="0" smtClean="0"/>
              <a:t> </a:t>
            </a:r>
            <a:r>
              <a:rPr lang="ru-RU" sz="2500" dirty="0" err="1" smtClean="0"/>
              <a:t>үлкен</a:t>
            </a:r>
            <a:r>
              <a:rPr lang="ru-RU" sz="2500" dirty="0" smtClean="0"/>
              <a:t> </a:t>
            </a:r>
            <a:r>
              <a:rPr lang="ru-RU" sz="2500" dirty="0" err="1" smtClean="0"/>
              <a:t>лездік</a:t>
            </a:r>
            <a:r>
              <a:rPr lang="ru-RU" sz="2500" dirty="0" smtClean="0"/>
              <a:t> </a:t>
            </a:r>
            <a:r>
              <a:rPr lang="ru-RU" sz="2500" dirty="0" err="1" smtClean="0"/>
              <a:t>мән</a:t>
            </a:r>
            <a:endParaRPr lang="ru-RU" sz="2500" dirty="0" smtClean="0"/>
          </a:p>
          <a:p>
            <a:pPr eaLnBrk="1" hangingPunct="1"/>
            <a:r>
              <a:rPr lang="ru-RU" sz="2500" dirty="0" smtClean="0"/>
              <a:t> </a:t>
            </a:r>
            <a:r>
              <a:rPr lang="ru-RU" sz="2500" b="1" dirty="0" err="1" smtClean="0"/>
              <a:t>айнымалы</a:t>
            </a:r>
            <a:r>
              <a:rPr lang="ru-RU" sz="2500" b="1" dirty="0" smtClean="0"/>
              <a:t> ток </a:t>
            </a:r>
            <a:r>
              <a:rPr lang="ru-RU" sz="2500" b="1" dirty="0" err="1" smtClean="0"/>
              <a:t>жиілігі</a:t>
            </a:r>
            <a:r>
              <a:rPr lang="ru-RU" sz="2500" b="1" dirty="0" smtClean="0"/>
              <a:t>  </a:t>
            </a:r>
            <a:r>
              <a:rPr lang="en-US" sz="2500" b="1" dirty="0" smtClean="0"/>
              <a:t>f</a:t>
            </a:r>
            <a:r>
              <a:rPr lang="ru-RU" sz="2500" b="1" dirty="0" smtClean="0"/>
              <a:t>, (Гц)</a:t>
            </a:r>
            <a:r>
              <a:rPr lang="ru-RU" sz="2500" dirty="0" smtClean="0"/>
              <a:t> – </a:t>
            </a:r>
            <a:r>
              <a:rPr lang="ru-RU" sz="2500" dirty="0" err="1" smtClean="0"/>
              <a:t>бір</a:t>
            </a:r>
            <a:r>
              <a:rPr lang="ru-RU" sz="2500" dirty="0" smtClean="0"/>
              <a:t> </a:t>
            </a:r>
            <a:r>
              <a:rPr lang="ru-RU" sz="2500" dirty="0" err="1" smtClean="0"/>
              <a:t>секундтағы</a:t>
            </a:r>
            <a:r>
              <a:rPr lang="ru-RU" sz="2500" dirty="0" smtClean="0"/>
              <a:t> </a:t>
            </a:r>
            <a:r>
              <a:rPr lang="ru-RU" sz="2500" dirty="0" err="1" smtClean="0"/>
              <a:t>периодтар</a:t>
            </a:r>
            <a:r>
              <a:rPr lang="ru-RU" sz="2500" dirty="0" smtClean="0"/>
              <a:t> саны, </a:t>
            </a:r>
            <a:r>
              <a:rPr lang="ru-RU" sz="2500" dirty="0" err="1" smtClean="0"/>
              <a:t>немесе</a:t>
            </a:r>
            <a:r>
              <a:rPr lang="ru-RU" sz="2500" dirty="0" smtClean="0"/>
              <a:t> </a:t>
            </a:r>
            <a:r>
              <a:rPr lang="ru-RU" sz="2500" dirty="0" err="1" smtClean="0"/>
              <a:t>периодтың</a:t>
            </a:r>
            <a:r>
              <a:rPr lang="ru-RU" sz="2500" dirty="0" smtClean="0"/>
              <a:t> </a:t>
            </a:r>
            <a:r>
              <a:rPr lang="ru-RU" sz="2500" dirty="0" err="1" smtClean="0"/>
              <a:t>кері</a:t>
            </a:r>
            <a:r>
              <a:rPr lang="ru-RU" sz="2500" dirty="0" smtClean="0"/>
              <a:t> </a:t>
            </a:r>
            <a:r>
              <a:rPr lang="ru-RU" sz="2500" dirty="0" err="1" smtClean="0"/>
              <a:t>шамасы</a:t>
            </a:r>
            <a:endParaRPr lang="ru-RU" sz="2500" dirty="0" smtClean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218237"/>
              </p:ext>
            </p:extLst>
          </p:nvPr>
        </p:nvGraphicFramePr>
        <p:xfrm>
          <a:off x="4211638" y="5516563"/>
          <a:ext cx="10810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3" imgW="431640" imgH="393480" progId="Equation.3">
                  <p:embed/>
                </p:oleObj>
              </mc:Choice>
              <mc:Fallback>
                <p:oleObj name="Формула" r:id="rId3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516563"/>
                        <a:ext cx="1081087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66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642938"/>
            <a:ext cx="7927975" cy="5357812"/>
          </a:xfrm>
        </p:spPr>
        <p:txBody>
          <a:bodyPr/>
          <a:lstStyle/>
          <a:p>
            <a:pPr eaLnBrk="1" hangingPunct="1"/>
            <a:r>
              <a:rPr lang="ru-RU" b="1" dirty="0" smtClean="0"/>
              <a:t>Период    Т, с –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периодқа</a:t>
            </a:r>
            <a:r>
              <a:rPr lang="ru-RU" dirty="0" smtClean="0"/>
              <a:t> </a:t>
            </a:r>
            <a:r>
              <a:rPr lang="ru-RU" dirty="0" err="1" smtClean="0"/>
              <a:t>кеткен</a:t>
            </a:r>
            <a:r>
              <a:rPr lang="ru-RU" dirty="0" smtClean="0"/>
              <a:t> </a:t>
            </a:r>
            <a:r>
              <a:rPr lang="ru-RU" dirty="0" err="1" smtClean="0"/>
              <a:t>уақыт</a:t>
            </a:r>
            <a:endParaRPr lang="ru-RU" dirty="0" smtClean="0"/>
          </a:p>
          <a:p>
            <a:pPr eaLnBrk="1" hangingPunct="1"/>
            <a:r>
              <a:rPr lang="ru-RU" b="1" dirty="0" err="1" smtClean="0"/>
              <a:t>Бұрыштық</a:t>
            </a:r>
            <a:r>
              <a:rPr lang="ru-RU" b="1" dirty="0" smtClean="0"/>
              <a:t> </a:t>
            </a:r>
            <a:r>
              <a:rPr lang="ru-RU" b="1" dirty="0" err="1" smtClean="0"/>
              <a:t>жиілік</a:t>
            </a:r>
            <a:r>
              <a:rPr lang="ru-RU" b="1" dirty="0" smtClean="0"/>
              <a:t> </a:t>
            </a:r>
            <a:r>
              <a:rPr lang="en-US" b="1" dirty="0" smtClean="0"/>
              <a:t>w</a:t>
            </a:r>
            <a:r>
              <a:rPr lang="kk-KZ" b="1" dirty="0" smtClean="0"/>
              <a:t>,     - </a:t>
            </a:r>
            <a:r>
              <a:rPr lang="kk-KZ" dirty="0" smtClean="0"/>
              <a:t>ток, кернеу, ЭҚК-ң лездік мәндері өзгеретін синусқа пропорционал шама</a:t>
            </a:r>
          </a:p>
          <a:p>
            <a:pPr eaLnBrk="1" hangingPunct="1"/>
            <a:endParaRPr lang="kk-KZ" dirty="0" smtClean="0"/>
          </a:p>
          <a:p>
            <a:pPr eaLnBrk="1" hangingPunct="1">
              <a:buFont typeface="Wingdings" pitchFamily="2" charset="2"/>
              <a:buNone/>
            </a:pPr>
            <a:endParaRPr lang="kk-KZ" dirty="0" smtClean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6072188" y="3786188"/>
          <a:ext cx="10001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Формула" r:id="rId3" imgW="317225" imgH="393359" progId="Equation.3">
                  <p:embed/>
                </p:oleObj>
              </mc:Choice>
              <mc:Fallback>
                <p:oleObj name="Формула" r:id="rId3" imgW="317225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3786188"/>
                        <a:ext cx="1000125" cy="90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2357438" y="3571875"/>
          <a:ext cx="2881312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Формула" r:id="rId5" imgW="901309" imgH="393529" progId="Equation.3">
                  <p:embed/>
                </p:oleObj>
              </mc:Choice>
              <mc:Fallback>
                <p:oleObj name="Формула" r:id="rId5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3571875"/>
                        <a:ext cx="2881312" cy="124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29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549275"/>
            <a:ext cx="7313612" cy="5392738"/>
          </a:xfrm>
        </p:spPr>
        <p:txBody>
          <a:bodyPr/>
          <a:lstStyle/>
          <a:p>
            <a:pPr eaLnBrk="1" hangingPunct="1"/>
            <a:r>
              <a:rPr lang="ru-RU" b="1" dirty="0" err="1" smtClean="0"/>
              <a:t>Айнымалы</a:t>
            </a:r>
            <a:r>
              <a:rPr lang="ru-RU" b="1" dirty="0" smtClean="0"/>
              <a:t> </a:t>
            </a:r>
            <a:r>
              <a:rPr lang="ru-RU" b="1" dirty="0" err="1" smtClean="0"/>
              <a:t>шаманың</a:t>
            </a:r>
            <a:r>
              <a:rPr lang="ru-RU" b="1" dirty="0" smtClean="0"/>
              <a:t> </a:t>
            </a:r>
            <a:r>
              <a:rPr lang="ru-RU" b="1" dirty="0" err="1" smtClean="0"/>
              <a:t>орташа</a:t>
            </a:r>
            <a:r>
              <a:rPr lang="ru-RU" b="1" dirty="0" smtClean="0"/>
              <a:t> </a:t>
            </a:r>
            <a:r>
              <a:rPr lang="ru-RU" b="1" dirty="0" err="1" smtClean="0"/>
              <a:t>мәні</a:t>
            </a:r>
            <a:r>
              <a:rPr lang="ru-RU" b="1" dirty="0" smtClean="0"/>
              <a:t> </a:t>
            </a:r>
            <a:r>
              <a:rPr lang="en-US" b="1" dirty="0" smtClean="0"/>
              <a:t>I</a:t>
            </a:r>
            <a:r>
              <a:rPr lang="ru-RU" b="1" dirty="0" smtClean="0"/>
              <a:t>ср(</a:t>
            </a:r>
            <a:r>
              <a:rPr lang="en-US" b="1" dirty="0" smtClean="0"/>
              <a:t>A</a:t>
            </a:r>
            <a:r>
              <a:rPr lang="ru-RU" b="1" dirty="0" smtClean="0"/>
              <a:t>),  </a:t>
            </a:r>
            <a:r>
              <a:rPr lang="en-US" b="1" dirty="0" smtClean="0"/>
              <a:t>U</a:t>
            </a:r>
            <a:r>
              <a:rPr lang="ru-RU" b="1" dirty="0" smtClean="0"/>
              <a:t>ср(</a:t>
            </a:r>
            <a:r>
              <a:rPr lang="en-US" b="1" dirty="0" smtClean="0"/>
              <a:t>B</a:t>
            </a:r>
            <a:r>
              <a:rPr lang="ru-RU" b="1" dirty="0" smtClean="0"/>
              <a:t>),  </a:t>
            </a:r>
            <a:r>
              <a:rPr lang="ru-RU" b="1" dirty="0" err="1" smtClean="0"/>
              <a:t>Еср</a:t>
            </a:r>
            <a:r>
              <a:rPr lang="ru-RU" b="1" dirty="0" smtClean="0"/>
              <a:t>(</a:t>
            </a:r>
            <a:r>
              <a:rPr lang="en-US" b="1" dirty="0" smtClean="0"/>
              <a:t>B</a:t>
            </a:r>
            <a:r>
              <a:rPr lang="ru-RU" b="1" dirty="0" smtClean="0"/>
              <a:t>) – </a:t>
            </a:r>
            <a:r>
              <a:rPr lang="ru-RU" dirty="0" err="1" smtClean="0"/>
              <a:t>шаманың</a:t>
            </a:r>
            <a:r>
              <a:rPr lang="ru-RU" dirty="0" smtClean="0"/>
              <a:t> </a:t>
            </a:r>
            <a:r>
              <a:rPr lang="ru-RU" dirty="0" err="1" smtClean="0"/>
              <a:t>мәні</a:t>
            </a:r>
            <a:r>
              <a:rPr lang="ru-RU" dirty="0" smtClean="0"/>
              <a:t> </a:t>
            </a:r>
            <a:r>
              <a:rPr lang="ru-RU" dirty="0" err="1" smtClean="0"/>
              <a:t>оң</a:t>
            </a:r>
            <a:r>
              <a:rPr lang="ru-RU" dirty="0" smtClean="0"/>
              <a:t> </a:t>
            </a:r>
            <a:r>
              <a:rPr lang="ru-RU" dirty="0" err="1" smtClean="0"/>
              <a:t>болатын</a:t>
            </a:r>
            <a:r>
              <a:rPr lang="ru-RU" b="1" dirty="0" smtClean="0"/>
              <a:t> </a:t>
            </a:r>
            <a:r>
              <a:rPr lang="ru-RU" dirty="0" smtClean="0"/>
              <a:t>жарты период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есептелетін</a:t>
            </a:r>
            <a:r>
              <a:rPr lang="ru-RU" dirty="0" smtClean="0"/>
              <a:t> </a:t>
            </a:r>
            <a:r>
              <a:rPr lang="ru-RU" dirty="0" err="1" smtClean="0"/>
              <a:t>шама</a:t>
            </a:r>
            <a:r>
              <a:rPr lang="ru-RU" dirty="0" smtClean="0"/>
              <a:t>.</a:t>
            </a:r>
            <a:endParaRPr lang="kk-KZ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1979613" y="3141663"/>
          <a:ext cx="16573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Формула" r:id="rId3" imgW="723586" imgH="393529" progId="Equation.3">
                  <p:embed/>
                </p:oleObj>
              </mc:Choice>
              <mc:Fallback>
                <p:oleObj name="Формула" r:id="rId3" imgW="72358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141663"/>
                        <a:ext cx="1657350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5076825" y="3213100"/>
          <a:ext cx="17272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Формула" r:id="rId5" imgW="812447" imgH="393529" progId="Equation.3">
                  <p:embed/>
                </p:oleObj>
              </mc:Choice>
              <mc:Fallback>
                <p:oleObj name="Формула" r:id="rId5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213100"/>
                        <a:ext cx="1727200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84" name="Object 8"/>
          <p:cNvGraphicFramePr>
            <a:graphicFrameLocks noChangeAspect="1"/>
          </p:cNvGraphicFramePr>
          <p:nvPr/>
        </p:nvGraphicFramePr>
        <p:xfrm>
          <a:off x="3563938" y="4365625"/>
          <a:ext cx="17287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Формула" r:id="rId7" imgW="787058" imgH="393529" progId="Equation.3">
                  <p:embed/>
                </p:oleObj>
              </mc:Choice>
              <mc:Fallback>
                <p:oleObj name="Формула" r:id="rId7" imgW="7870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1728787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6043613" y="3200400"/>
            <a:ext cx="106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" charset="0"/>
                <a:cs typeface="Times New Roman" pitchFamily="18" charset="0"/>
              </a:rPr>
              <a:t>                  </a:t>
            </a:r>
            <a:endParaRPr lang="en-US" sz="1800">
              <a:latin typeface="Arial" charset="0"/>
            </a:endParaRPr>
          </a:p>
        </p:txBody>
      </p:sp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6018213" y="3933825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Arial" charset="0"/>
                <a:cs typeface="Times New Roman" pitchFamily="18" charset="0"/>
              </a:rPr>
              <a:t>                   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1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404813"/>
            <a:ext cx="7313612" cy="5537200"/>
          </a:xfrm>
        </p:spPr>
        <p:txBody>
          <a:bodyPr/>
          <a:lstStyle/>
          <a:p>
            <a:pPr algn="just" eaLnBrk="1" hangingPunct="1"/>
            <a:r>
              <a:rPr lang="ru-RU" b="1" dirty="0" err="1" smtClean="0"/>
              <a:t>Әсер</a:t>
            </a:r>
            <a:r>
              <a:rPr lang="ru-RU" b="1" dirty="0" smtClean="0"/>
              <a:t> </a:t>
            </a:r>
            <a:r>
              <a:rPr lang="ru-RU" b="1" dirty="0" err="1" smtClean="0"/>
              <a:t>етуші</a:t>
            </a:r>
            <a:r>
              <a:rPr lang="ru-RU" b="1" dirty="0" smtClean="0"/>
              <a:t> </a:t>
            </a:r>
            <a:r>
              <a:rPr lang="ru-RU" b="1" dirty="0" err="1" smtClean="0"/>
              <a:t>мәндер</a:t>
            </a:r>
            <a:r>
              <a:rPr lang="ru-RU" b="1" dirty="0" smtClean="0"/>
              <a:t>  </a:t>
            </a:r>
            <a:r>
              <a:rPr lang="en-US" b="1" dirty="0" smtClean="0"/>
              <a:t>I</a:t>
            </a:r>
            <a:r>
              <a:rPr lang="ru-RU" b="1" dirty="0" smtClean="0"/>
              <a:t> (</a:t>
            </a:r>
            <a:r>
              <a:rPr lang="en-US" b="1" dirty="0" smtClean="0"/>
              <a:t>A</a:t>
            </a:r>
            <a:r>
              <a:rPr lang="ru-RU" b="1" dirty="0" smtClean="0"/>
              <a:t>), </a:t>
            </a:r>
            <a:r>
              <a:rPr lang="en-US" b="1" dirty="0" smtClean="0"/>
              <a:t>U</a:t>
            </a:r>
            <a:r>
              <a:rPr lang="ru-RU" b="1" dirty="0" smtClean="0"/>
              <a:t> (</a:t>
            </a:r>
            <a:r>
              <a:rPr lang="en-US" b="1" dirty="0" smtClean="0"/>
              <a:t>B</a:t>
            </a:r>
            <a:r>
              <a:rPr lang="ru-RU" b="1" dirty="0" smtClean="0"/>
              <a:t>), </a:t>
            </a:r>
            <a:r>
              <a:rPr lang="en-US" b="1" dirty="0" smtClean="0"/>
              <a:t>E</a:t>
            </a:r>
            <a:r>
              <a:rPr lang="ru-RU" b="1" dirty="0" smtClean="0"/>
              <a:t> (</a:t>
            </a:r>
            <a:r>
              <a:rPr lang="en-US" b="1" dirty="0" smtClean="0"/>
              <a:t>B</a:t>
            </a:r>
            <a:r>
              <a:rPr lang="ru-RU" b="1" dirty="0" smtClean="0"/>
              <a:t>)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dirty="0" smtClean="0"/>
          </a:p>
          <a:p>
            <a:pPr algn="just"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1835150" y="1844675"/>
          <a:ext cx="1223963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Формула" r:id="rId3" imgW="495085" imgH="431613" progId="Equation.3">
                  <p:embed/>
                </p:oleObj>
              </mc:Choice>
              <mc:Fallback>
                <p:oleObj name="Формула" r:id="rId3" imgW="49508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844675"/>
                        <a:ext cx="1223963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5292725" y="1916113"/>
          <a:ext cx="14414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Формула" r:id="rId5" imgW="571252" imgH="431613" progId="Equation.3">
                  <p:embed/>
                </p:oleObj>
              </mc:Choice>
              <mc:Fallback>
                <p:oleObj name="Формула" r:id="rId5" imgW="57125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916113"/>
                        <a:ext cx="144145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3708400" y="3573463"/>
          <a:ext cx="1584325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Формула" r:id="rId7" imgW="558558" imgH="431613" progId="Equation.3">
                  <p:embed/>
                </p:oleObj>
              </mc:Choice>
              <mc:Fallback>
                <p:oleObj name="Формула" r:id="rId7" imgW="55855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573463"/>
                        <a:ext cx="1584325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34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57338"/>
            <a:ext cx="7313612" cy="4384675"/>
          </a:xfrm>
        </p:spPr>
        <p:txBody>
          <a:bodyPr/>
          <a:lstStyle/>
          <a:p>
            <a:pPr eaLnBrk="1" hangingPunct="1"/>
            <a:r>
              <a:rPr lang="kk-KZ" b="1" dirty="0" smtClean="0"/>
              <a:t>Бастапқы фаза </a:t>
            </a:r>
            <a:r>
              <a:rPr lang="el-GR" b="1" dirty="0" smtClean="0"/>
              <a:t>ϕ</a:t>
            </a:r>
            <a:r>
              <a:rPr lang="kk-KZ" dirty="0" smtClean="0"/>
              <a:t> – уақыттың бастапқы моментіндегі (</a:t>
            </a:r>
            <a:r>
              <a:rPr lang="en-US" dirty="0" smtClean="0"/>
              <a:t>t</a:t>
            </a:r>
            <a:r>
              <a:rPr lang="ru-RU" dirty="0" smtClean="0"/>
              <a:t> = 0</a:t>
            </a:r>
            <a:r>
              <a:rPr lang="kk-KZ" dirty="0" smtClean="0"/>
              <a:t>) кернеудің, ЭҚК-ң, токтың мәнін анықтайтын бұрыш.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0655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442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Microsoft Equation 3.0</vt:lpstr>
      <vt:lpstr>Формула</vt:lpstr>
      <vt:lpstr>Айнымалы синусоидалы ток. Негізгі ұғымдар. Синусоидалы (күрделі) шамалардың алгебралық, тригонометриялық және экспоненциалды формалары. Күрделі жазықтықтағы синусоидалы шаманың графикалық көрінісі.</vt:lpstr>
      <vt:lpstr>Бір фазалы айнымалы ток тізбектері</vt:lpstr>
      <vt:lpstr>Айнымалы токты алу</vt:lpstr>
      <vt:lpstr>Презентация PowerPoint</vt:lpstr>
      <vt:lpstr>Синусоидалы токтың негізгі шамалары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Синусоидалы шамаларды бейнелеу әдістері</vt:lpstr>
      <vt:lpstr>Sin функциясы арқылы аналитикалық белгілеу</vt:lpstr>
      <vt:lpstr>Уақыт диаграммасы үлгісіндегі график түрінде</vt:lpstr>
      <vt:lpstr>Векторлық диаграмма үлгісіндегі график түрінде</vt:lpstr>
      <vt:lpstr>Комплекстік сандар арқылы аналитикалық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Айнымалы синусоидалы ток. Негізгі ұғымдар. Синусоидалы (күрделі) шамалардың алгебралық, тригонометриялық және экспоненциалды формалары. Күрделі жазықтықтағы синусоидалы шаманың графикалық көрінісі.</dc:title>
  <dc:creator>ASUS</dc:creator>
  <cp:lastModifiedBy>ASUS</cp:lastModifiedBy>
  <cp:revision>13</cp:revision>
  <dcterms:created xsi:type="dcterms:W3CDTF">2022-02-18T09:05:01Z</dcterms:created>
  <dcterms:modified xsi:type="dcterms:W3CDTF">2022-02-28T02:56:25Z</dcterms:modified>
</cp:coreProperties>
</file>